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7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3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31F7-F512-1CFD-AEBE-15F00BCD8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98D8B-6806-ADE1-3E97-A59B5B631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8D47D-4904-3CF5-A7CA-F7AD84C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CC0F-D6F0-D663-220D-37F09E63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0F102-862D-823C-C52A-9BFB292F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D89F-644F-B713-5FBD-40070EC8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F0A8E-9962-E218-7E3B-55343DA93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AA9CC-CF0E-7C43-3BFA-20DFF64D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51B3-1D9C-1C4C-7884-68C57349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7F24-7658-B0B5-AC62-8462401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E6810-7E15-5029-29FE-6CEFA4F5D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94E9-A847-2A12-877A-22D8A2264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3273-B693-804F-7A07-77A95804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6BA9-38A4-F3D9-6EDE-221645E9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C051-BD38-EA28-FE6A-658222B4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4D45-3D75-B4F2-E5E0-E8145A54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3F15-835E-9E0F-FBF7-CDAD6863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B9113-655A-703F-D96A-D937EC1E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6FD4-8A89-B811-A29A-3A077CED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05C0-23A7-839A-3D61-67965ADA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3C47-26B3-BBE8-EB1F-1A394C4D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D10C-F427-1CE2-5A3F-F4DF5206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5848-424D-AFAD-DDDF-7965DB34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0CC8F-65A0-AE6E-5DCE-FC984CB1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1513-4BE1-204B-8ADC-73F85503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4051-D3E6-9DF9-E2BE-E6BD850B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4E34-5DA9-00FF-C6E2-27F07681A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0C48C-773C-7632-9F31-000B86A7A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EE705-0781-62F9-24EF-7DB7E12A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0A0F2-E46C-4189-2768-90DA48F3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747E5-FFF9-F499-5414-7B1CF86F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9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271-0B3F-1090-0BD3-E3DB6131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B994-6E0B-15EA-FFD1-B4196454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69883-11FE-E21C-0971-26E55B7C1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CAB23-4B7B-8B08-0815-4E7827444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7CEDF-BFB3-A85A-FF55-CF8CC92C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4E13B-C36D-6662-A6B5-535CCAF6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3BA25-9540-C301-91D6-35B070E6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D4660-DF97-541F-B63A-0F1BBF64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40D0-DFC0-2805-0D64-A007198B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5F877-1F54-89F3-CEAB-B4E0D030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3EA36-C953-B21E-0AB8-0110430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EBE3F-8B27-30D5-14BD-9C12CC70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1DA52-3964-0259-D0B5-EFB8562F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25D20-11F5-41C2-B795-D3D7FCB0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41E1B-189B-43C7-749C-405E4A97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6BE7-E511-2E35-62C5-CB4286CC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0763-37F7-618E-C723-4BED2C4A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A2622-5758-5A39-B233-A7011B24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4F817-875B-EA17-7D5B-F72EFA7D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0C50D-A078-C558-1D96-474708F4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575E3-DBC3-2B66-ADEB-4D837F0B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3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D08C-499E-0B2B-323D-7CEE6AD9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CA1A4-2D91-0345-8CAA-3BF5914BC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7CEB3-CFC5-8E81-5B0D-FD3D14C96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E4851-4172-E4FA-8E48-8D851506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552DA-1C0B-7BA0-B2BE-904B9673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29918-5FF2-550B-D441-6B53D4A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A6B8C-42B1-08E3-D81A-9656E4D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BC758-E3A2-EB84-8181-AEC0AB76A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7D818-8CC6-7C3B-51E3-7AB865D40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C361-1501-529A-F0E1-BEB7C886A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38913-A4A6-5B2C-23C7-DA7037AB0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43BB-25C9-F05C-395C-9FB0DC21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2451" y="19366"/>
            <a:ext cx="7890388" cy="246048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Diabetes Treatment And Readmission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D806F-5774-33E3-3C7F-B4A4D9250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2958844"/>
            <a:ext cx="4213122" cy="2055608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dirty="0">
                <a:latin typeface="Baskerville Old Face" panose="02020602080505020303" pitchFamily="18" charset="0"/>
              </a:rPr>
              <a:t>Presented by: 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Timothy Kihara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Brian Mburu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Susan Maina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Jerome 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Mary Asunta Gaceri</a:t>
            </a:r>
          </a:p>
          <a:p>
            <a:pPr marL="457200" indent="-457200" algn="l">
              <a:buAutoNum type="arabicPeriod"/>
            </a:pPr>
            <a:endParaRPr lang="en-US" sz="8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99532-7BC7-3413-C371-2BC21FFC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"/>
            <a:ext cx="4291781" cy="2457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51992-FAC1-3454-6277-A9DB58CAA393}"/>
              </a:ext>
            </a:extLst>
          </p:cNvPr>
          <p:cNvSpPr txBox="1"/>
          <p:nvPr/>
        </p:nvSpPr>
        <p:spPr>
          <a:xfrm>
            <a:off x="3249561" y="6140245"/>
            <a:ext cx="496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Date: 3</a:t>
            </a:r>
            <a:r>
              <a:rPr lang="en-US" baseline="30000" dirty="0"/>
              <a:t>rd</a:t>
            </a:r>
            <a:r>
              <a:rPr lang="en-US" dirty="0"/>
              <a:t> September 2025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721E3E-3372-6508-7B69-152ACF94E47B}"/>
              </a:ext>
            </a:extLst>
          </p:cNvPr>
          <p:cNvCxnSpPr>
            <a:cxnSpLocks/>
          </p:cNvCxnSpPr>
          <p:nvPr/>
        </p:nvCxnSpPr>
        <p:spPr>
          <a:xfrm>
            <a:off x="4208206" y="2595716"/>
            <a:ext cx="76150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0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7D70-EBF1-085D-ACE2-1EB95240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(Readmission By 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A087-9AC0-0BEB-8EFB-BF92E7FC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Readmission risk varies across </a:t>
            </a:r>
            <a:r>
              <a:rPr lang="en-US" b="1" dirty="0"/>
              <a:t>age groups</a:t>
            </a:r>
            <a:r>
              <a:rPr lang="en-US" dirty="0"/>
              <a:t>. Certain age brackets (often middle-aged to older patients) show a </a:t>
            </a:r>
            <a:r>
              <a:rPr lang="en-US" b="1" dirty="0"/>
              <a:t>higher chance of being readmitted</a:t>
            </a:r>
            <a:r>
              <a:rPr lang="en-US" dirty="0"/>
              <a:t>, suggesting that </a:t>
            </a:r>
            <a:r>
              <a:rPr lang="en-US" b="1" dirty="0"/>
              <a:t>age is a significant factor</a:t>
            </a:r>
            <a:r>
              <a:rPr lang="en-US" dirty="0"/>
              <a:t> in hospital return rates.</a:t>
            </a:r>
          </a:p>
        </p:txBody>
      </p:sp>
    </p:spTree>
    <p:extLst>
      <p:ext uri="{BB962C8B-B14F-4D97-AF65-F5344CB8AC3E}">
        <p14:creationId xmlns:p14="http://schemas.microsoft.com/office/powerpoint/2010/main" val="126483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856B-8CE7-0F78-21DA-8D4EEE8D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(Readmitted Based On Gender)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8BE40-025E-A705-8183-5ACFCDFE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418" y="2162712"/>
            <a:ext cx="4401164" cy="3677163"/>
          </a:xfrm>
        </p:spPr>
      </p:pic>
    </p:spTree>
    <p:extLst>
      <p:ext uri="{BB962C8B-B14F-4D97-AF65-F5344CB8AC3E}">
        <p14:creationId xmlns:p14="http://schemas.microsoft.com/office/powerpoint/2010/main" val="243853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B6F-DF2B-B3F1-B2CD-EB40BE9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(Readmitted Based On Gender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17A4-5E99-6BD9-8975-3F127AB6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</a:t>
            </a:r>
            <a:r>
              <a:rPr lang="en-US" b="1" dirty="0"/>
              <a:t>no strong difference</a:t>
            </a:r>
            <a:r>
              <a:rPr lang="en-US" dirty="0"/>
              <a:t> in readmission rates between </a:t>
            </a:r>
            <a:r>
              <a:rPr lang="en-US" b="1" dirty="0"/>
              <a:t>males and females</a:t>
            </a:r>
            <a:r>
              <a:rPr lang="en-US" dirty="0"/>
              <a:t>. Gender alone doesn’t appear to be a major driver of readmissions, so our focus should remain on other, stronger predictors.</a:t>
            </a:r>
          </a:p>
        </p:txBody>
      </p:sp>
    </p:spTree>
    <p:extLst>
      <p:ext uri="{BB962C8B-B14F-4D97-AF65-F5344CB8AC3E}">
        <p14:creationId xmlns:p14="http://schemas.microsoft.com/office/powerpoint/2010/main" val="36006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61F6-46C1-35F3-E4EC-C50108F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(Top 10 Diagnosed Categories)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C1ECD-1776-F634-9FB8-42E4BE20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08" y="1825625"/>
            <a:ext cx="6451984" cy="4351338"/>
          </a:xfrm>
        </p:spPr>
      </p:pic>
    </p:spTree>
    <p:extLst>
      <p:ext uri="{BB962C8B-B14F-4D97-AF65-F5344CB8AC3E}">
        <p14:creationId xmlns:p14="http://schemas.microsoft.com/office/powerpoint/2010/main" val="334847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EBF3-B6C9-91AC-0E15-BB2D956E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Understanding</a:t>
            </a:r>
            <a:r>
              <a:rPr lang="en-US" dirty="0"/>
              <a:t> (Top 10 Diagnosed Categories Explanation)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D861-A496-13DF-A3AB-BA965F65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 b="1" dirty="0"/>
              <a:t>diagnosis categories</a:t>
            </a:r>
            <a:r>
              <a:rPr lang="en-US" dirty="0"/>
              <a:t> (like diabetes complications, circulatory issues, or respiratory diseases) account for a </a:t>
            </a:r>
            <a:r>
              <a:rPr lang="en-US" b="1" dirty="0"/>
              <a:t>large share of readmissions</a:t>
            </a:r>
            <a:r>
              <a:rPr lang="en-US" dirty="0"/>
              <a:t>. This tells us certain conditions are </a:t>
            </a:r>
            <a:r>
              <a:rPr lang="en-US" b="1" dirty="0"/>
              <a:t>riskier</a:t>
            </a:r>
            <a:r>
              <a:rPr lang="en-US" dirty="0"/>
              <a:t> and may need </a:t>
            </a:r>
            <a:r>
              <a:rPr lang="en-US" b="1" dirty="0"/>
              <a:t>closer follow-up care</a:t>
            </a:r>
            <a:r>
              <a:rPr lang="en-US" dirty="0"/>
              <a:t> to prevent patients from returning.</a:t>
            </a:r>
          </a:p>
        </p:txBody>
      </p:sp>
    </p:spTree>
    <p:extLst>
      <p:ext uri="{BB962C8B-B14F-4D97-AF65-F5344CB8AC3E}">
        <p14:creationId xmlns:p14="http://schemas.microsoft.com/office/powerpoint/2010/main" val="355121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F8A-7B03-2130-5D1A-F840814E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574"/>
            <a:ext cx="9549581" cy="824578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Data Analysis-Machine Learning findings.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6CE9-F97C-248C-28D9-C892F806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606" y="835742"/>
            <a:ext cx="10198510" cy="32397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used patient data (age, gender, test results, medications, prior visits) to understand factors linked to hospital readmissions.</a:t>
            </a:r>
          </a:p>
          <a:p>
            <a:r>
              <a:rPr lang="en-US" dirty="0"/>
              <a:t>Machine learning was applied to find patterns and predict which patients are most likely to be readmitted within 30 days.</a:t>
            </a:r>
          </a:p>
          <a:p>
            <a:r>
              <a:rPr lang="en-US" dirty="0"/>
              <a:t>The goal is to support hospital staff with early warnings so they can give extra care to high-risk patients.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74468-2F09-9F32-6543-8E3F505B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09" y="3820124"/>
            <a:ext cx="3952568" cy="25069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6608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28AA-76E3-10B7-130B-C2D95659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8" y="2705202"/>
            <a:ext cx="5331542" cy="1325563"/>
          </a:xfrm>
        </p:spPr>
        <p:txBody>
          <a:bodyPr/>
          <a:lstStyle/>
          <a:p>
            <a:r>
              <a:rPr lang="en-US" b="1" dirty="0"/>
              <a:t>What the model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738A-ED75-FC52-410B-1B537C48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03" y="4247945"/>
            <a:ext cx="8340213" cy="2244930"/>
          </a:xfrm>
        </p:spPr>
        <p:txBody>
          <a:bodyPr>
            <a:normAutofit fontScale="92500"/>
          </a:bodyPr>
          <a:lstStyle/>
          <a:p>
            <a:r>
              <a:rPr lang="en-US" dirty="0"/>
              <a:t>Predicts whether a patient is likely to be readmitted within 30 days.</a:t>
            </a:r>
          </a:p>
          <a:p>
            <a:r>
              <a:rPr lang="en-US" dirty="0"/>
              <a:t>Works like a “risk flag” system to guide doctors and nurses.</a:t>
            </a:r>
          </a:p>
          <a:p>
            <a:r>
              <a:rPr lang="en-US" dirty="0"/>
              <a:t>Think of it as an </a:t>
            </a:r>
            <a:r>
              <a:rPr lang="en-US" b="1" dirty="0"/>
              <a:t>extra set of eyes</a:t>
            </a:r>
            <a:r>
              <a:rPr lang="en-US" dirty="0"/>
              <a:t> that helps spot high-risk patients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E272-E512-CEF3-FCFB-B823715C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74" y="512148"/>
            <a:ext cx="5331542" cy="351861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6606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163-5DC8-736C-39B8-948E6884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13" y="78658"/>
            <a:ext cx="3222523" cy="899191"/>
          </a:xfrm>
        </p:spPr>
        <p:txBody>
          <a:bodyPr/>
          <a:lstStyle/>
          <a:p>
            <a:r>
              <a:rPr lang="en-US" b="1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FF00-EA79-D182-20AF-4555C4E3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51" y="1024296"/>
            <a:ext cx="7032523" cy="5288014"/>
          </a:xfrm>
        </p:spPr>
        <p:txBody>
          <a:bodyPr/>
          <a:lstStyle/>
          <a:p>
            <a:r>
              <a:rPr lang="en-US" dirty="0"/>
              <a:t>The model achieves </a:t>
            </a:r>
            <a:r>
              <a:rPr lang="en-US" b="1" dirty="0"/>
              <a:t>approximately 88% overall accuracy</a:t>
            </a:r>
            <a:r>
              <a:rPr lang="en-US" dirty="0"/>
              <a:t>, meaning it predicts correctly for about 9 out of 10 patients.</a:t>
            </a:r>
          </a:p>
          <a:p>
            <a:r>
              <a:rPr lang="en-US" dirty="0"/>
              <a:t>However, </a:t>
            </a:r>
            <a:r>
              <a:rPr lang="en-US" b="1" dirty="0"/>
              <a:t>recall for high-risk (readmitted) patients is very low (&lt;5%)</a:t>
            </a:r>
            <a:r>
              <a:rPr lang="en-US" dirty="0"/>
              <a:t>, meaning most true readmissions are missed.</a:t>
            </a:r>
          </a:p>
          <a:p>
            <a:r>
              <a:rPr lang="en-US" dirty="0"/>
              <a:t>This shows the model is </a:t>
            </a:r>
            <a:r>
              <a:rPr lang="en-US" b="1" dirty="0"/>
              <a:t>good at predicting non-readmissions</a:t>
            </a:r>
            <a:r>
              <a:rPr lang="en-US" dirty="0"/>
              <a:t>, but </a:t>
            </a:r>
            <a:r>
              <a:rPr lang="en-US" b="1" dirty="0"/>
              <a:t>poor at catching actual high-risk patients</a:t>
            </a:r>
            <a:r>
              <a:rPr lang="en-US" dirty="0"/>
              <a:t> — a critical gap in healthcare settings.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8774B-AF46-2464-BA42-7D1A1F41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87" y="1863302"/>
            <a:ext cx="3895753" cy="361000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423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E8D7-5F47-2BC1-1945-4B807D93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129" y="311048"/>
            <a:ext cx="5837903" cy="814746"/>
          </a:xfrm>
        </p:spPr>
        <p:txBody>
          <a:bodyPr/>
          <a:lstStyle/>
          <a:p>
            <a:r>
              <a:rPr lang="en-US" b="1" dirty="0"/>
              <a:t>Uses Of The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2C7F-3E34-535D-5F0E-47AD8888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742" y="1553497"/>
            <a:ext cx="8443452" cy="4351338"/>
          </a:xfrm>
        </p:spPr>
        <p:txBody>
          <a:bodyPr/>
          <a:lstStyle/>
          <a:p>
            <a:r>
              <a:rPr lang="en-US" b="1" dirty="0"/>
              <a:t>Improved Care:</a:t>
            </a:r>
            <a:r>
              <a:rPr lang="en-US" dirty="0"/>
              <a:t> Extra monitoring for patients flagged as high-risk.</a:t>
            </a:r>
          </a:p>
          <a:p>
            <a:r>
              <a:rPr lang="en-US" b="1" dirty="0"/>
              <a:t>Cost Savings:</a:t>
            </a:r>
            <a:r>
              <a:rPr lang="en-US" dirty="0"/>
              <a:t> Reducing readmissions saves hospital resources and prevents financial penalties.</a:t>
            </a:r>
          </a:p>
          <a:p>
            <a:r>
              <a:rPr lang="en-US" b="1" dirty="0"/>
              <a:t>Patient Well-Being:</a:t>
            </a:r>
            <a:r>
              <a:rPr lang="en-US" dirty="0"/>
              <a:t> Patients avoid the stress and health risks of returning soon after discharge.</a:t>
            </a:r>
          </a:p>
          <a:p>
            <a:r>
              <a:rPr lang="en-US" b="1" dirty="0"/>
              <a:t>Planning &amp; Policy:</a:t>
            </a:r>
            <a:r>
              <a:rPr lang="en-US" dirty="0"/>
              <a:t> Helps hospital management design better discharge and follow-up programs.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3D1CC-6551-1601-7F20-027A6BEE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" y="911775"/>
            <a:ext cx="3583857" cy="478601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529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AE34E-A2D6-A62C-E562-9F40E95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19" y="752168"/>
            <a:ext cx="4554794" cy="57912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530BF-5A90-E2BD-4F61-9BEC5E2C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113072"/>
            <a:ext cx="4554794" cy="8401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5ACF-1344-EBB3-82FD-AC4719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101135"/>
            <a:ext cx="7504471" cy="564379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Target High-Risk Patients</a:t>
            </a:r>
            <a:r>
              <a:rPr lang="en-US" dirty="0"/>
              <a:t> → Provide follow-up care for those with long hospital stays or frequent prior visits.</a:t>
            </a:r>
          </a:p>
          <a:p>
            <a:r>
              <a:rPr lang="en-US" b="1" dirty="0"/>
              <a:t>Medication Management</a:t>
            </a:r>
            <a:r>
              <a:rPr lang="en-US" dirty="0"/>
              <a:t> → Review and optimize prescriptions linked to higher readmission risks.</a:t>
            </a:r>
          </a:p>
          <a:p>
            <a:r>
              <a:rPr lang="en-US" dirty="0"/>
              <a:t> </a:t>
            </a:r>
            <a:r>
              <a:rPr lang="en-US" b="1" dirty="0"/>
              <a:t>Discharge Planning</a:t>
            </a:r>
            <a:r>
              <a:rPr lang="en-US" dirty="0"/>
              <a:t> → Strengthen patient education and support before leaving the hospital. </a:t>
            </a:r>
          </a:p>
          <a:p>
            <a:r>
              <a:rPr lang="en-US" dirty="0"/>
              <a:t> </a:t>
            </a:r>
            <a:r>
              <a:rPr lang="en-US" b="1" dirty="0"/>
              <a:t>Preventive Care</a:t>
            </a:r>
            <a:r>
              <a:rPr lang="en-US" dirty="0"/>
              <a:t> → Encourage early outpatient visits to reduce unnecessary readmissions.</a:t>
            </a:r>
          </a:p>
          <a:p>
            <a:r>
              <a:rPr lang="en-US" dirty="0"/>
              <a:t> </a:t>
            </a:r>
            <a:r>
              <a:rPr lang="en-US" b="1" dirty="0"/>
              <a:t>Resource Allocation</a:t>
            </a:r>
            <a:r>
              <a:rPr lang="en-US" dirty="0"/>
              <a:t> → Focus hospital resources where readmission risk is highest to cut costs and improve outcomes.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9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01B1-DC0D-E40E-566E-1D34FD69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68825"/>
            <a:ext cx="2934929" cy="95326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b="1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167E-D057-C330-10EA-5EFCD75C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84" y="427703"/>
            <a:ext cx="4940710" cy="61599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62C6-0AC8-30B5-24F3-330AAD26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87" y="1253331"/>
            <a:ext cx="8114071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3100" b="1" dirty="0"/>
              <a:t>Diabetes is one of the most common chronic illnesses worldwide, often leading to serious complications if not properly managed.</a:t>
            </a:r>
          </a:p>
          <a:p>
            <a:pPr>
              <a:lnSpc>
                <a:spcPct val="120000"/>
              </a:lnSpc>
              <a:buNone/>
            </a:pPr>
            <a:r>
              <a:rPr lang="en-US" sz="3100" b="1" dirty="0"/>
              <a:t> </a:t>
            </a:r>
          </a:p>
          <a:p>
            <a:pPr>
              <a:lnSpc>
                <a:spcPct val="120000"/>
              </a:lnSpc>
              <a:buNone/>
            </a:pPr>
            <a:r>
              <a:rPr lang="en-US" sz="3100" dirty="0"/>
              <a:t>A major challenge is </a:t>
            </a:r>
            <a:r>
              <a:rPr lang="en-US" sz="3100" b="1" dirty="0"/>
              <a:t>frequent hospital readmissions</a:t>
            </a:r>
            <a:r>
              <a:rPr lang="en-US" sz="3100" dirty="0"/>
              <a:t>, which: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Increase healthcare costs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Strain hospital resources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Signal gaps in patient care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1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100" dirty="0"/>
              <a:t>This project aims to </a:t>
            </a:r>
            <a:r>
              <a:rPr lang="en-US" sz="3100" b="1" dirty="0"/>
              <a:t>predict diabetes treatment outcomes and hospital readmission risk</a:t>
            </a:r>
            <a:r>
              <a:rPr lang="en-US" sz="3100" dirty="0"/>
              <a:t> using machine learning on the </a:t>
            </a:r>
            <a:r>
              <a:rPr lang="en-US" sz="3100" b="1" dirty="0"/>
              <a:t>UCI Diabetes 130-US Hospitals dataset (1999–2008)</a:t>
            </a:r>
            <a:r>
              <a:rPr lang="en-US" sz="31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DE62-80A7-9933-B241-DCA6E6EC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245" y="1081549"/>
            <a:ext cx="5904271" cy="5520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Hospitals need a reliable way to predict which discharged patients are at </a:t>
            </a:r>
            <a:r>
              <a:rPr lang="en-US" sz="3300" b="1" dirty="0"/>
              <a:t>high risk of readmission</a:t>
            </a:r>
            <a:r>
              <a:rPr lang="en-US" sz="3300" dirty="0"/>
              <a:t> so that interventions (follow-ups, education, resource allocation) can be applied </a:t>
            </a:r>
            <a:r>
              <a:rPr lang="en-US" sz="3300" b="1" dirty="0"/>
              <a:t>before deterioration occurs</a:t>
            </a:r>
            <a:r>
              <a:rPr lang="en-US" sz="3300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6AD16-D482-09E6-D916-67C4682D3F91}"/>
              </a:ext>
            </a:extLst>
          </p:cNvPr>
          <p:cNvSpPr txBox="1"/>
          <p:nvPr/>
        </p:nvSpPr>
        <p:spPr>
          <a:xfrm>
            <a:off x="840659" y="318957"/>
            <a:ext cx="602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Business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7332-15AC-DC2C-3916-E9CF127B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" y="1026843"/>
            <a:ext cx="6029369" cy="39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DD8F-9F14-079E-02DD-26DA9D1F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49045"/>
            <a:ext cx="4635910" cy="918856"/>
          </a:xfrm>
        </p:spPr>
        <p:txBody>
          <a:bodyPr/>
          <a:lstStyle/>
          <a:p>
            <a:r>
              <a:rPr lang="en-US" b="1" dirty="0"/>
              <a:t>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D1301-872D-F8CE-687A-7EA90E90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7198"/>
            <a:ext cx="9065342" cy="547974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1. Predict High-Risk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machine learning model to </a:t>
            </a:r>
            <a:r>
              <a:rPr lang="en-US" b="1" dirty="0"/>
              <a:t>identify diabetic patients likely to be readmitted</a:t>
            </a:r>
            <a:r>
              <a:rPr lang="en-US" dirty="0"/>
              <a:t> within 30 days of discharge.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hospitals to </a:t>
            </a:r>
            <a:r>
              <a:rPr lang="en-US" b="1" dirty="0"/>
              <a:t>proactively intervene</a:t>
            </a:r>
            <a:r>
              <a:rPr lang="en-US" dirty="0"/>
              <a:t> before readmission occurs.</a:t>
            </a:r>
          </a:p>
          <a:p>
            <a:pPr>
              <a:buNone/>
            </a:pPr>
            <a:r>
              <a:rPr lang="en-US" b="1" dirty="0"/>
              <a:t>2. Reduce Healthcare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Minimize </a:t>
            </a:r>
            <a:r>
              <a:rPr lang="en-US" b="1" dirty="0"/>
              <a:t>avoidable readmissions</a:t>
            </a:r>
            <a:r>
              <a:rPr lang="en-US" dirty="0"/>
              <a:t>, which are expensive for both hospitals and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/>
              <a:t>resource allocation</a:t>
            </a:r>
            <a:r>
              <a:rPr lang="en-US" dirty="0"/>
              <a:t> (beds, staff, medications) to reduce waste and increase operational efficiency.</a:t>
            </a:r>
          </a:p>
          <a:p>
            <a:pPr>
              <a:buNone/>
            </a:pPr>
            <a:r>
              <a:rPr lang="en-US" b="1" dirty="0"/>
              <a:t>3. Improve Patient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the quality of care by targeting patients who need </a:t>
            </a:r>
            <a:r>
              <a:rPr lang="en-US" b="1" dirty="0"/>
              <a:t>closer follow-up, education, or additional support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complications, prevent deterioration, and improve patients’ overall quality of life.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B98D-8CB4-CD11-E38C-2EB50716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2" y="1686232"/>
            <a:ext cx="3171848" cy="446876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906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6C6-5C36-7245-2ABC-C569F83A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3" y="75075"/>
            <a:ext cx="7588045" cy="102614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Project Objectives…. Cont.…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8B59-9E06-D051-0211-1B8FD85B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62" y="1058708"/>
            <a:ext cx="8679425" cy="5356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4. Support Data-Driven Clinical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clinicians and hospital administrators with </a:t>
            </a:r>
            <a:r>
              <a:rPr lang="en-US" b="1" dirty="0"/>
              <a:t>interpretable insights</a:t>
            </a:r>
            <a:r>
              <a:rPr lang="en-US" dirty="0"/>
              <a:t> (e.g., risk factors, SHAP feature importance).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implement </a:t>
            </a:r>
            <a:r>
              <a:rPr lang="en-US" b="1" dirty="0"/>
              <a:t>evidence-based interventions</a:t>
            </a:r>
            <a:r>
              <a:rPr lang="en-US" dirty="0"/>
              <a:t> for patients at high readmission risk.</a:t>
            </a:r>
          </a:p>
          <a:p>
            <a:pPr>
              <a:buNone/>
            </a:pPr>
            <a:r>
              <a:rPr lang="en-US" b="1" dirty="0"/>
              <a:t>5. Comply with Regulatory &amp; Performance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meet </a:t>
            </a:r>
            <a:r>
              <a:rPr lang="en-US" b="1" dirty="0"/>
              <a:t>value-based care requirements</a:t>
            </a:r>
            <a:r>
              <a:rPr lang="en-US" dirty="0"/>
              <a:t> and avoid financial penalties due to excessive readmissions.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hospital </a:t>
            </a:r>
            <a:r>
              <a:rPr lang="en-US" b="1" dirty="0"/>
              <a:t>performance metrics</a:t>
            </a:r>
            <a:r>
              <a:rPr lang="en-US" dirty="0"/>
              <a:t> and patient satisfaction scores.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17A21-D882-DF18-2784-EC688DD7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299" y="1194619"/>
            <a:ext cx="3171848" cy="446876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5539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1A925-42F2-A47D-E1B8-005C8870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44245"/>
            <a:ext cx="4514850" cy="6813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161E8-8B96-9F42-A0D4-608341DB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4245"/>
            <a:ext cx="4127090" cy="52469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0C92-FC41-59EC-23F0-D7E65666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052053"/>
            <a:ext cx="7489723" cy="57518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31F2-0D41-711E-7B90-7F885605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(Target Distribution, not less the 30,less than 30)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6EAFD-E88C-CA87-B109-6888033F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444" y="2124607"/>
            <a:ext cx="4563112" cy="3753374"/>
          </a:xfrm>
        </p:spPr>
      </p:pic>
    </p:spTree>
    <p:extLst>
      <p:ext uri="{BB962C8B-B14F-4D97-AF65-F5344CB8AC3E}">
        <p14:creationId xmlns:p14="http://schemas.microsoft.com/office/powerpoint/2010/main" val="342111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82D5-FFDC-528F-6394-7200F63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 (Target Distribution, not less </a:t>
            </a:r>
            <a:r>
              <a:rPr lang="en-US" dirty="0" err="1"/>
              <a:t>tha</a:t>
            </a:r>
            <a:r>
              <a:rPr lang="en-US" dirty="0"/>
              <a:t> 30,less than 30)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A56-6AD2-CDB7-3D39-A9512059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patients are </a:t>
            </a:r>
            <a:r>
              <a:rPr lang="en-US" b="1" dirty="0"/>
              <a:t>not readmitted within 30 days</a:t>
            </a:r>
            <a:r>
              <a:rPr lang="en-US" dirty="0"/>
              <a:t>, but a smaller group is. This means we have a </a:t>
            </a:r>
            <a:r>
              <a:rPr lang="en-US" b="1" dirty="0"/>
              <a:t>clear imbalance</a:t>
            </a:r>
            <a:r>
              <a:rPr lang="en-US" dirty="0"/>
              <a:t>: fewer readmitted patients compared to those not readmitted. This imbalance makes predicting who is at risk harder but also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360295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C6E-BEBD-9366-334A-8C3F0AF8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Data Understanding</a:t>
            </a:r>
            <a:r>
              <a:rPr lang="en-US" dirty="0"/>
              <a:t>(Readmission By 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21190-75F0-0E01-F13D-2B362B49D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506" y="1825625"/>
            <a:ext cx="7546988" cy="4351338"/>
          </a:xfrm>
        </p:spPr>
      </p:pic>
    </p:spTree>
    <p:extLst>
      <p:ext uri="{BB962C8B-B14F-4D97-AF65-F5344CB8AC3E}">
        <p14:creationId xmlns:p14="http://schemas.microsoft.com/office/powerpoint/2010/main" val="29403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897</Words>
  <Application>Microsoft Office PowerPoint</Application>
  <PresentationFormat>Widescreen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Office Theme</vt:lpstr>
      <vt:lpstr>Diabetes Treatment And Readmission Prediction</vt:lpstr>
      <vt:lpstr>          Introduction</vt:lpstr>
      <vt:lpstr>PowerPoint Presentation</vt:lpstr>
      <vt:lpstr> Project Objectives</vt:lpstr>
      <vt:lpstr> Project Objectives…. Cont.… </vt:lpstr>
      <vt:lpstr>Data source </vt:lpstr>
      <vt:lpstr>Data Understanding(Target Distribution, not less the 30,less than 30)</vt:lpstr>
      <vt:lpstr>Data Understanding (Target Distribution, not less tha 30,less than 30)</vt:lpstr>
      <vt:lpstr>    Data Understanding(Readmission By Age)</vt:lpstr>
      <vt:lpstr>Data Understanding(Readmission By Age)</vt:lpstr>
      <vt:lpstr>                       Data Understanding              (Readmitted Based On Gender)</vt:lpstr>
      <vt:lpstr>                         Data Understanding      (Readmitted Based On Gender Explanation)</vt:lpstr>
      <vt:lpstr>                    Data Understanding              (Top 10 Diagnosed Categories)</vt:lpstr>
      <vt:lpstr>Data Understanding (Top 10 Diagnosed Categories Explanation)</vt:lpstr>
      <vt:lpstr>  Data Analysis-Machine Learning findings.</vt:lpstr>
      <vt:lpstr>What the model Does</vt:lpstr>
      <vt:lpstr>Key Findings</vt:lpstr>
      <vt:lpstr>Uses Of The Key Findings</vt:lpstr>
      <vt:lpstr>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Mwirigi Kaburu</cp:lastModifiedBy>
  <cp:revision>41</cp:revision>
  <dcterms:created xsi:type="dcterms:W3CDTF">2025-09-02T06:47:40Z</dcterms:created>
  <dcterms:modified xsi:type="dcterms:W3CDTF">2025-09-02T21:55:18Z</dcterms:modified>
</cp:coreProperties>
</file>